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10" r:id="rId1"/>
  </p:sldMasterIdLst>
  <p:notesMasterIdLst>
    <p:notesMasterId r:id="rId12"/>
  </p:notesMasterIdLst>
  <p:handoutMasterIdLst>
    <p:handoutMasterId r:id="rId13"/>
  </p:handoutMasterIdLst>
  <p:sldIdLst>
    <p:sldId id="258" r:id="rId2"/>
    <p:sldId id="261" r:id="rId3"/>
    <p:sldId id="262" r:id="rId4"/>
    <p:sldId id="269" r:id="rId5"/>
    <p:sldId id="264" r:id="rId6"/>
    <p:sldId id="265" r:id="rId7"/>
    <p:sldId id="270" r:id="rId8"/>
    <p:sldId id="271" r:id="rId9"/>
    <p:sldId id="266" r:id="rId10"/>
    <p:sldId id="268" r:id="rId11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e Zhao" initials="YZ" lastIdx="1" clrIdx="0">
    <p:extLst>
      <p:ext uri="{19B8F6BF-5375-455C-9EA6-DF929625EA0E}">
        <p15:presenceInfo xmlns:p15="http://schemas.microsoft.com/office/powerpoint/2012/main" userId="b012e940c718ce9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B0027"/>
    <a:srgbClr val="BB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54"/>
  </p:normalViewPr>
  <p:slideViewPr>
    <p:cSldViewPr>
      <p:cViewPr varScale="1">
        <p:scale>
          <a:sx n="143" d="100"/>
          <a:sy n="143" d="100"/>
        </p:scale>
        <p:origin x="102" y="10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>
      <p:cViewPr>
        <p:scale>
          <a:sx n="77" d="100"/>
          <a:sy n="77" d="100"/>
        </p:scale>
        <p:origin x="5504" y="24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en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Open Sans" charset="0"/>
              </a:defRPr>
            </a:lvl1pPr>
          </a:lstStyle>
          <a:p>
            <a:pPr>
              <a:defRPr/>
            </a:pPr>
            <a:fld id="{59AAF3D2-EDFA-BA42-9460-032E57456FC5}" type="datetimeFigureOut">
              <a:rPr lang="en-US"/>
              <a:pPr>
                <a:defRPr/>
              </a:pPr>
              <a:t>11/13/2020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en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Open Sans" charset="0"/>
              </a:defRPr>
            </a:lvl1pPr>
          </a:lstStyle>
          <a:p>
            <a:pPr>
              <a:defRPr/>
            </a:pPr>
            <a:fld id="{53E6B18D-BC97-A741-A494-5A40B396D8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aseline="0">
                <a:latin typeface="Open Sans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aseline="0">
                <a:latin typeface="Open Sans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aseline="0">
                <a:latin typeface="Open Sans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latin typeface="Open Sans" charset="0"/>
              </a:defRPr>
            </a:lvl1pPr>
          </a:lstStyle>
          <a:p>
            <a:pPr>
              <a:defRPr/>
            </a:pPr>
            <a:fld id="{2B24F439-14CB-B64A-A38E-43868DBA8F9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ＭＳ Ｐゴシック" charset="0"/>
        <a:cs typeface="Geneva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fld id="{A4676FBE-E17B-9F40-B294-2A0EC4B80004}" type="slidenum">
              <a:rPr lang="en-US" altLang="x-none" sz="1200">
                <a:latin typeface="Open Sans" charset="0"/>
              </a:rPr>
              <a:pPr/>
              <a:t>1</a:t>
            </a:fld>
            <a:endParaRPr lang="en-US" altLang="x-none" sz="1200">
              <a:latin typeface="Open Sans" charset="0"/>
            </a:endParaRPr>
          </a:p>
        </p:txBody>
      </p:sp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x-none">
                <a:ea typeface="ＭＳ Ｐゴシック" charset="-128"/>
                <a:cs typeface="Geneva" charset="0"/>
              </a:rPr>
              <a:t>Main title: 40 pt. Arial</a:t>
            </a:r>
          </a:p>
          <a:p>
            <a:pPr eaLnBrk="1" hangingPunct="1"/>
            <a:br>
              <a:rPr lang="en-US" altLang="x-none">
                <a:ea typeface="ＭＳ Ｐゴシック" charset="-128"/>
                <a:cs typeface="Geneva" charset="0"/>
              </a:rPr>
            </a:br>
            <a:r>
              <a:rPr lang="en-US" altLang="x-none">
                <a:ea typeface="ＭＳ Ｐゴシック" charset="-128"/>
                <a:cs typeface="Geneva" charset="0"/>
              </a:rPr>
              <a:t>Presenter Name: 16 pt. Arial</a:t>
            </a:r>
          </a:p>
          <a:p>
            <a:pPr eaLnBrk="1" hangingPunct="1"/>
            <a:r>
              <a:rPr lang="en-US" altLang="x-none">
                <a:ea typeface="ＭＳ Ｐゴシック" charset="-128"/>
                <a:cs typeface="Geneva" charset="0"/>
              </a:rPr>
              <a:t>Presenters Title: 16 pt. Arial Italic</a:t>
            </a:r>
          </a:p>
          <a:p>
            <a:pPr eaLnBrk="1" hangingPunct="1"/>
            <a:endParaRPr lang="en-US" altLang="x-none">
              <a:ea typeface="ＭＳ Ｐゴシック" charset="-128"/>
              <a:cs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75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B00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pPr>
              <a:defRPr/>
            </a:pPr>
            <a:endParaRPr lang="x-none" altLang="x-none">
              <a:latin typeface="Open Sans Regular" charset="0"/>
            </a:endParaRPr>
          </a:p>
        </p:txBody>
      </p:sp>
      <p:pic>
        <p:nvPicPr>
          <p:cNvPr id="3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895350"/>
            <a:ext cx="34290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6" descr="_Plaid-Digital_FINAL-NE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7" t="23988" r="4771" b="1990"/>
          <a:stretch>
            <a:fillRect/>
          </a:stretch>
        </p:blipFill>
        <p:spPr bwMode="auto">
          <a:xfrm>
            <a:off x="457200" y="0"/>
            <a:ext cx="7905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B00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pPr>
              <a:defRPr/>
            </a:pPr>
            <a:endParaRPr lang="x-none" altLang="x-none">
              <a:latin typeface="Open Sans Regular" charset="0"/>
            </a:endParaRPr>
          </a:p>
        </p:txBody>
      </p:sp>
      <p:pic>
        <p:nvPicPr>
          <p:cNvPr id="6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895350"/>
            <a:ext cx="34290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2" descr="_Plaid-Digital_FINAL-NE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7" t="23988" r="4771" b="1990"/>
          <a:stretch>
            <a:fillRect/>
          </a:stretch>
        </p:blipFill>
        <p:spPr bwMode="auto">
          <a:xfrm>
            <a:off x="457200" y="0"/>
            <a:ext cx="7905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9314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13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82296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111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39624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727448" y="1212300"/>
            <a:ext cx="3959352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285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25908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3276600" y="1200150"/>
            <a:ext cx="25908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/>
          </p:nvPr>
        </p:nvSpPr>
        <p:spPr>
          <a:xfrm>
            <a:off x="6096000" y="1200150"/>
            <a:ext cx="25908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10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25654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/>
          </p:nvPr>
        </p:nvSpPr>
        <p:spPr>
          <a:xfrm>
            <a:off x="46736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/>
          </p:nvPr>
        </p:nvSpPr>
        <p:spPr>
          <a:xfrm>
            <a:off x="67818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9064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3338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_Plaid-Digital_FINAL-NEW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50" t="20876" r="39888" b="2893"/>
          <a:stretch>
            <a:fillRect/>
          </a:stretch>
        </p:blipFill>
        <p:spPr bwMode="auto">
          <a:xfrm rot="5400000">
            <a:off x="3798887" y="1046163"/>
            <a:ext cx="60325" cy="765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3" descr="_Plaid-Digital_FINAL-NEW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50" t="20876" r="39888" b="2893"/>
          <a:stretch>
            <a:fillRect/>
          </a:stretch>
        </p:blipFill>
        <p:spPr bwMode="auto">
          <a:xfrm rot="5400000">
            <a:off x="3798887" y="1046163"/>
            <a:ext cx="60325" cy="765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361950"/>
            <a:ext cx="822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3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4248150"/>
            <a:ext cx="1154590" cy="736392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51D83416-00FF-7E42-B8E5-8A7EE0EDCA9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073918" y="64004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DBF4EFE-C980-B844-B5ED-B8094C71D895}"/>
              </a:ext>
            </a:extLst>
          </p:cNvPr>
          <p:cNvSpPr txBox="1">
            <a:spLocks/>
          </p:cNvSpPr>
          <p:nvPr userDrawn="1"/>
        </p:nvSpPr>
        <p:spPr>
          <a:xfrm>
            <a:off x="11226318" y="65528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9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7BE7423C-EEE2-3F45-8EF7-78515AA765E4}"/>
              </a:ext>
            </a:extLst>
          </p:cNvPr>
          <p:cNvSpPr txBox="1">
            <a:spLocks/>
          </p:cNvSpPr>
          <p:nvPr userDrawn="1"/>
        </p:nvSpPr>
        <p:spPr>
          <a:xfrm>
            <a:off x="11378718" y="67052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9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4C78D2C9-EC69-C447-A43E-74428D9672F5}"/>
              </a:ext>
            </a:extLst>
          </p:cNvPr>
          <p:cNvSpPr txBox="1">
            <a:spLocks/>
          </p:cNvSpPr>
          <p:nvPr userDrawn="1"/>
        </p:nvSpPr>
        <p:spPr>
          <a:xfrm>
            <a:off x="11531118" y="68576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9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71E7F3-AD6C-224E-BD90-D1A35CEDCAE6}"/>
              </a:ext>
            </a:extLst>
          </p:cNvPr>
          <p:cNvSpPr txBox="1"/>
          <p:nvPr userDrawn="1"/>
        </p:nvSpPr>
        <p:spPr>
          <a:xfrm>
            <a:off x="8534400" y="100340"/>
            <a:ext cx="5068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86CB4B4D-7CA3-9044-876B-883B54F8677D}" type="slidenum"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/>
              <a:t>‹#›</a:t>
            </a:fld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9pPr>
    </p:titleStyle>
    <p:bodyStyle>
      <a:lvl1pPr marL="6350" indent="-6350" algn="l" rtl="0" eaLnBrk="1" fontAlgn="base" hangingPunct="1">
        <a:spcBef>
          <a:spcPts val="600"/>
        </a:spcBef>
        <a:spcAft>
          <a:spcPct val="0"/>
        </a:spcAft>
        <a:defRPr sz="1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1pPr>
      <a:lvl2pPr marL="742950" indent="-285750" algn="l" rtl="0" eaLnBrk="1" fontAlgn="base" hangingPunct="1">
        <a:spcBef>
          <a:spcPts val="600"/>
        </a:spcBef>
        <a:spcAft>
          <a:spcPct val="0"/>
        </a:spcAft>
        <a:buSzPct val="110000"/>
        <a:buFont typeface="Arial" charset="0"/>
        <a:buChar char="•"/>
        <a:defRPr sz="1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marL="1200150" indent="-285750" algn="l" rtl="0" eaLnBrk="1" fontAlgn="base" hangingPunct="1">
        <a:spcBef>
          <a:spcPts val="600"/>
        </a:spcBef>
        <a:spcAft>
          <a:spcPct val="0"/>
        </a:spcAft>
        <a:buSzPct val="110000"/>
        <a:buFont typeface=".AppleSystemUIFont" charset="-120"/>
        <a:buChar char="–"/>
        <a:defRPr sz="1400" i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marL="1657350" indent="-285750" algn="l" rtl="0" eaLnBrk="1" fontAlgn="base" hangingPunct="1">
        <a:spcBef>
          <a:spcPts val="600"/>
        </a:spcBef>
        <a:spcAft>
          <a:spcPct val="0"/>
        </a:spcAft>
        <a:buSzPct val="110000"/>
        <a:buFont typeface="Arial" charset="0"/>
        <a:buChar char="•"/>
        <a:defRPr sz="1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marL="2057400" indent="-228600" algn="l" rtl="0" eaLnBrk="1" fontAlgn="base" hangingPunct="1">
        <a:spcBef>
          <a:spcPts val="600"/>
        </a:spcBef>
        <a:spcAft>
          <a:spcPct val="0"/>
        </a:spcAft>
        <a:buSzPct val="110000"/>
        <a:buFont typeface=".AppleSystemUIFont" charset="-120"/>
        <a:buChar char="–"/>
        <a:defRPr sz="1400" i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hyperlink" Target="https://sites.google.com/andrew.cmu.edu/wenwang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andrew.cmu.edu/user/xiyanghu/" TargetMode="External"/><Relationship Id="rId5" Type="http://schemas.openxmlformats.org/officeDocument/2006/relationships/hyperlink" Target="https://www.andrew.cmu.edu/user/yuezhao2/" TargetMode="External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21" name="Straight Connector 11"/>
          <p:cNvCxnSpPr>
            <a:cxnSpLocks noChangeShapeType="1"/>
          </p:cNvCxnSpPr>
          <p:nvPr/>
        </p:nvCxnSpPr>
        <p:spPr bwMode="auto">
          <a:xfrm>
            <a:off x="2209800" y="3486150"/>
            <a:ext cx="54864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22" name="Text Placeholder 14"/>
          <p:cNvSpPr txBox="1">
            <a:spLocks/>
          </p:cNvSpPr>
          <p:nvPr/>
        </p:nvSpPr>
        <p:spPr bwMode="auto">
          <a:xfrm>
            <a:off x="2133600" y="2038350"/>
            <a:ext cx="5181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175" indent="-3175">
              <a:spcBef>
                <a:spcPts val="600"/>
              </a:spcBef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6pPr>
            <a:lvl7pPr marL="29718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7pPr>
            <a:lvl8pPr marL="34290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8pPr>
            <a:lvl9pPr marL="38862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x-none" sz="4000" b="1" dirty="0">
                <a:solidFill>
                  <a:schemeClr val="bg1"/>
                </a:solidFill>
                <a:ea typeface="ＭＳ Ｐゴシック" charset="-128"/>
              </a:rPr>
              <a:t>M</a:t>
            </a:r>
            <a:r>
              <a:rPr lang="en-US" altLang="zh-CN" sz="4000" b="1" dirty="0">
                <a:solidFill>
                  <a:schemeClr val="bg1"/>
                </a:solidFill>
                <a:ea typeface="ＭＳ Ｐゴシック" charset="-128"/>
              </a:rPr>
              <a:t>ultimodal Anomaly Detection</a:t>
            </a:r>
            <a:endParaRPr lang="en-US" altLang="x-none" sz="4000" b="1" dirty="0">
              <a:solidFill>
                <a:schemeClr val="bg1"/>
              </a:solidFill>
              <a:ea typeface="ＭＳ Ｐゴシック" charset="-128"/>
            </a:endParaRPr>
          </a:p>
        </p:txBody>
      </p:sp>
      <p:sp>
        <p:nvSpPr>
          <p:cNvPr id="5123" name="Text Placeholder 16"/>
          <p:cNvSpPr txBox="1">
            <a:spLocks/>
          </p:cNvSpPr>
          <p:nvPr/>
        </p:nvSpPr>
        <p:spPr bwMode="auto">
          <a:xfrm>
            <a:off x="2133600" y="3638550"/>
            <a:ext cx="5257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175" indent="-3175">
              <a:spcBef>
                <a:spcPts val="600"/>
              </a:spcBef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6pPr>
            <a:lvl7pPr marL="29718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7pPr>
            <a:lvl8pPr marL="34290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8pPr>
            <a:lvl9pPr marL="38862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x-none" sz="1600" dirty="0">
                <a:solidFill>
                  <a:srgbClr val="FFFFFF"/>
                </a:solidFill>
                <a:ea typeface="ＭＳ Ｐゴシック" charset="-128"/>
              </a:rPr>
              <a:t>Yue Zhao*, </a:t>
            </a:r>
            <a:r>
              <a:rPr lang="en-US" altLang="x-none" sz="1600" dirty="0" err="1">
                <a:solidFill>
                  <a:srgbClr val="FFFFFF"/>
                </a:solidFill>
                <a:ea typeface="ＭＳ Ｐゴシック" charset="-128"/>
              </a:rPr>
              <a:t>Xiyang</a:t>
            </a:r>
            <a:r>
              <a:rPr lang="en-US" altLang="x-none" sz="1600" dirty="0">
                <a:solidFill>
                  <a:srgbClr val="FFFFFF"/>
                </a:solidFill>
                <a:ea typeface="ＭＳ Ｐゴシック" charset="-128"/>
              </a:rPr>
              <a:t> Hu*, Wen Wang*</a:t>
            </a:r>
          </a:p>
          <a:p>
            <a:pPr>
              <a:spcBef>
                <a:spcPct val="20000"/>
              </a:spcBef>
            </a:pPr>
            <a:r>
              <a:rPr lang="en-US" altLang="x-none" sz="1600" i="1" dirty="0">
                <a:solidFill>
                  <a:srgbClr val="FFFFFF"/>
                </a:solidFill>
                <a:ea typeface="ＭＳ Ｐゴシック" charset="-128"/>
              </a:rPr>
              <a:t>Midterm Report</a:t>
            </a:r>
          </a:p>
          <a:p>
            <a:pPr>
              <a:spcBef>
                <a:spcPct val="20000"/>
              </a:spcBef>
            </a:pPr>
            <a:endParaRPr lang="en-US" altLang="x-none" sz="1600" i="1" dirty="0">
              <a:solidFill>
                <a:srgbClr val="FFFFFF"/>
              </a:solidFill>
              <a:ea typeface="ＭＳ Ｐゴシック" charset="-128"/>
            </a:endParaRPr>
          </a:p>
          <a:p>
            <a:pPr>
              <a:spcBef>
                <a:spcPct val="20000"/>
              </a:spcBef>
            </a:pPr>
            <a:r>
              <a:rPr lang="en-US" altLang="x-none" sz="1600" baseline="30000" dirty="0">
                <a:solidFill>
                  <a:srgbClr val="FFFFFF"/>
                </a:solidFill>
                <a:ea typeface="ＭＳ Ｐゴシック" charset="-128"/>
              </a:rPr>
              <a:t>*</a:t>
            </a:r>
            <a:r>
              <a:rPr lang="en-US" altLang="x-none" sz="1100" dirty="0">
                <a:solidFill>
                  <a:srgbClr val="FFFFFF"/>
                </a:solidFill>
                <a:ea typeface="ＭＳ Ｐゴシック" charset="-128"/>
              </a:rPr>
              <a:t>Equal contribution</a:t>
            </a:r>
            <a:endParaRPr lang="en-US" altLang="x-none" sz="1600" dirty="0">
              <a:solidFill>
                <a:srgbClr val="FFFFFF"/>
              </a:solidFill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644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D4B65-DF2B-4F12-A1BC-60497E24C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Feel Excited?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D2477-4CC9-4398-82E4-68781971D55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/>
            <a:r>
              <a:rPr lang="en-US" dirty="0"/>
              <a:t>Other than course required feedback, we welcome general feedback/advice/questions/collaborations.</a:t>
            </a:r>
          </a:p>
          <a:p>
            <a:pPr marL="0" indent="0"/>
            <a:endParaRPr lang="en-US" b="1" dirty="0"/>
          </a:p>
        </p:txBody>
      </p:sp>
      <p:pic>
        <p:nvPicPr>
          <p:cNvPr id="5" name="Google Shape;60;p11">
            <a:extLst>
              <a:ext uri="{FF2B5EF4-FFF2-40B4-BE49-F238E27FC236}">
                <a16:creationId xmlns:a16="http://schemas.microsoft.com/office/drawing/2014/main" id="{9F525773-453A-4350-9452-7F8BA6F9E939}"/>
              </a:ext>
            </a:extLst>
          </p:cNvPr>
          <p:cNvPicPr preferRelativeResize="0"/>
          <p:nvPr/>
        </p:nvPicPr>
        <p:blipFill>
          <a:blip r:embed="rId2"/>
          <a:srcRect/>
          <a:stretch/>
        </p:blipFill>
        <p:spPr>
          <a:xfrm>
            <a:off x="1348192" y="2255186"/>
            <a:ext cx="777300" cy="777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" name="Google Shape;62;p11">
            <a:extLst>
              <a:ext uri="{FF2B5EF4-FFF2-40B4-BE49-F238E27FC236}">
                <a16:creationId xmlns:a16="http://schemas.microsoft.com/office/drawing/2014/main" id="{6799E653-E52D-497F-8324-BCE862B2FF0D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>
            <a:off x="6906595" y="2288841"/>
            <a:ext cx="777300" cy="74809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" name="Google Shape;64;p11">
            <a:extLst>
              <a:ext uri="{FF2B5EF4-FFF2-40B4-BE49-F238E27FC236}">
                <a16:creationId xmlns:a16="http://schemas.microsoft.com/office/drawing/2014/main" id="{C684B589-D67D-444B-BF8E-BCE332992979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4035434" y="2291642"/>
            <a:ext cx="777300" cy="777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" name="Google Shape;59;p11">
            <a:extLst>
              <a:ext uri="{FF2B5EF4-FFF2-40B4-BE49-F238E27FC236}">
                <a16:creationId xmlns:a16="http://schemas.microsoft.com/office/drawing/2014/main" id="{513420BF-8967-4084-8BD4-F3D72C75636D}"/>
              </a:ext>
            </a:extLst>
          </p:cNvPr>
          <p:cNvSpPr txBox="1">
            <a:spLocks/>
          </p:cNvSpPr>
          <p:nvPr/>
        </p:nvSpPr>
        <p:spPr>
          <a:xfrm>
            <a:off x="372892" y="3072511"/>
            <a:ext cx="26632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350" indent="-6350" algn="l" rtl="0" eaLnBrk="1" fontAlgn="base" hangingPunct="1">
              <a:spcBef>
                <a:spcPts val="6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200150" indent="-28575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57350" indent="-28575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Yue Zhao</a:t>
            </a:r>
            <a:r>
              <a:rPr lang="en-US" sz="1200" b="1" kern="0" baseline="30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</a:p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zhaoy@cmu.edu</a:t>
            </a:r>
          </a:p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900" dirty="0">
                <a:hlinkClick r:id="rId5"/>
              </a:rPr>
              <a:t>https://www.andrew.cmu.edu/user/yuezhao2/</a:t>
            </a:r>
            <a:endParaRPr lang="en-US" sz="7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-US" sz="12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spcBef>
                <a:spcPts val="0"/>
              </a:spcBef>
              <a:spcAft>
                <a:spcPts val="0"/>
              </a:spcAft>
              <a:buSzPts val="1200"/>
            </a:pPr>
            <a:endParaRPr lang="en-US" sz="12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59;p11">
            <a:extLst>
              <a:ext uri="{FF2B5EF4-FFF2-40B4-BE49-F238E27FC236}">
                <a16:creationId xmlns:a16="http://schemas.microsoft.com/office/drawing/2014/main" id="{33A65D9D-1E5E-46B6-8543-76FF1A57299E}"/>
              </a:ext>
            </a:extLst>
          </p:cNvPr>
          <p:cNvSpPr txBox="1">
            <a:spLocks/>
          </p:cNvSpPr>
          <p:nvPr/>
        </p:nvSpPr>
        <p:spPr>
          <a:xfrm>
            <a:off x="3120400" y="3068942"/>
            <a:ext cx="26632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350" indent="-6350" algn="l" rtl="0" eaLnBrk="1" fontAlgn="base" hangingPunct="1">
              <a:spcBef>
                <a:spcPts val="6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200150" indent="-28575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57350" indent="-28575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b="1" kern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Xiyang</a:t>
            </a:r>
            <a:r>
              <a:rPr lang="en-US" sz="12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Hu</a:t>
            </a:r>
            <a:r>
              <a:rPr lang="en-US" sz="1200" b="1" kern="0" baseline="30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 lang="en-US" sz="1200" b="1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xiyanghu@cmu.edu </a:t>
            </a:r>
          </a:p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900" dirty="0">
                <a:hlinkClick r:id="rId6"/>
              </a:rPr>
              <a:t>https://www.andrew.cmu.edu/user/</a:t>
            </a:r>
            <a:r>
              <a:rPr lang="en-US" altLang="zh-CN" sz="900" dirty="0">
                <a:hlinkClick r:id="rId6"/>
              </a:rPr>
              <a:t>xiyanghu</a:t>
            </a:r>
            <a:r>
              <a:rPr lang="en-US" sz="900" dirty="0">
                <a:hlinkClick r:id="rId6"/>
              </a:rPr>
              <a:t>/</a:t>
            </a:r>
            <a:endParaRPr lang="en-US" sz="12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spcBef>
                <a:spcPts val="0"/>
              </a:spcBef>
              <a:spcAft>
                <a:spcPts val="0"/>
              </a:spcAft>
              <a:buSzPts val="1200"/>
            </a:pPr>
            <a:endParaRPr lang="en-US" sz="12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59;p11">
            <a:extLst>
              <a:ext uri="{FF2B5EF4-FFF2-40B4-BE49-F238E27FC236}">
                <a16:creationId xmlns:a16="http://schemas.microsoft.com/office/drawing/2014/main" id="{C8C1057F-B205-4AEB-A2D6-78A16CA941A9}"/>
              </a:ext>
            </a:extLst>
          </p:cNvPr>
          <p:cNvSpPr txBox="1">
            <a:spLocks/>
          </p:cNvSpPr>
          <p:nvPr/>
        </p:nvSpPr>
        <p:spPr>
          <a:xfrm>
            <a:off x="5943600" y="3068942"/>
            <a:ext cx="2939342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350" indent="-6350" algn="l" rtl="0" eaLnBrk="1" fontAlgn="base" hangingPunct="1">
              <a:spcBef>
                <a:spcPts val="6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200150" indent="-28575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57350" indent="-28575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Wen Wang</a:t>
            </a:r>
            <a:r>
              <a:rPr lang="en-US" sz="1200" b="1" kern="0" baseline="30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 lang="en-US" sz="1200" b="1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wenw3@andrew.cmu.edu </a:t>
            </a:r>
          </a:p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900" dirty="0">
                <a:hlinkClick r:id="rId7"/>
              </a:rPr>
              <a:t>https://sites.google.com/andrew.cmu.edu/wenwang/</a:t>
            </a:r>
            <a:endParaRPr lang="en-US" sz="7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-US" sz="12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spcBef>
                <a:spcPts val="0"/>
              </a:spcBef>
              <a:spcAft>
                <a:spcPts val="0"/>
              </a:spcAft>
              <a:buSzPts val="1200"/>
            </a:pPr>
            <a:endParaRPr lang="en-US" sz="12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CD9EB8-4ECC-4355-952F-F9C4A61623DC}"/>
              </a:ext>
            </a:extLst>
          </p:cNvPr>
          <p:cNvSpPr txBox="1"/>
          <p:nvPr/>
        </p:nvSpPr>
        <p:spPr>
          <a:xfrm>
            <a:off x="457200" y="4516755"/>
            <a:ext cx="260998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en-US" altLang="x-none" sz="1000" baseline="300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*</a:t>
            </a:r>
            <a:r>
              <a:rPr lang="en-US" altLang="x-none" sz="10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Equal contribution</a:t>
            </a:r>
          </a:p>
        </p:txBody>
      </p:sp>
    </p:spTree>
    <p:extLst>
      <p:ext uri="{BB962C8B-B14F-4D97-AF65-F5344CB8AC3E}">
        <p14:creationId xmlns:p14="http://schemas.microsoft.com/office/powerpoint/2010/main" val="1818327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B4D05-16E5-4B40-AE10-3C5605F92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Anomaly Detection &amp;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91C46-547A-490E-BEB0-C3AC6078D7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8458200" cy="3429000"/>
          </a:xfrm>
        </p:spPr>
        <p:txBody>
          <a:bodyPr/>
          <a:lstStyle/>
          <a:p>
            <a:r>
              <a:rPr lang="en-US" b="1" dirty="0"/>
              <a:t>A</a:t>
            </a:r>
            <a:r>
              <a:rPr lang="en-US" altLang="zh-CN" b="1" dirty="0"/>
              <a:t>nomaly</a:t>
            </a:r>
            <a:r>
              <a:rPr lang="en-US" b="1" dirty="0"/>
              <a:t> detection</a:t>
            </a:r>
            <a:r>
              <a:rPr lang="en-US" dirty="0"/>
              <a:t>, also known as </a:t>
            </a:r>
            <a:r>
              <a:rPr lang="en-US" b="1" dirty="0"/>
              <a:t>outlier detection</a:t>
            </a:r>
            <a:r>
              <a:rPr lang="en-US" dirty="0"/>
              <a:t>, aims to identify the data samples that are deviant from the general distribution. This task is deemed </a:t>
            </a:r>
            <a:r>
              <a:rPr lang="en-US" b="1" dirty="0"/>
              <a:t>unsupervised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For long, it only concerns unimodal setting, although it is natural to consider for multimodal setting.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might be multiple sensors on an autonomous driving car, and a </a:t>
            </a:r>
            <a:r>
              <a:rPr lang="en-US" u="sng" dirty="0"/>
              <a:t>security issue or emergency</a:t>
            </a:r>
            <a:r>
              <a:rPr lang="en-US" dirty="0"/>
              <a:t> may be identified through anomaly detection (modeled as rare events) via all kinds of sensors.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By analyzing medical image and clinical note, we may identify </a:t>
            </a:r>
            <a:r>
              <a:rPr lang="en-US" u="sng" dirty="0"/>
              <a:t>rare disease</a:t>
            </a:r>
            <a:r>
              <a:rPr lang="en-US" dirty="0"/>
              <a:t> (as anomaly) more effectively.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In this work, </a:t>
            </a:r>
            <a:r>
              <a:rPr lang="en-US" b="1" dirty="0"/>
              <a:t>we plan to explore the possibility of leveraging multimodal machine learning in anomaly detection. To our best knowledge, there is no immediate multimodal works for anomaly detection. </a:t>
            </a:r>
            <a:r>
              <a:rPr lang="en-US" dirty="0"/>
              <a:t>There are a few relevant works but not directly concern this problem.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202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D4B65-DF2B-4F12-A1BC-60497E24C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D2477-4CC9-4398-82E4-68781971D55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How to generate and extract multimodal data representation for anomaly detection</a:t>
            </a:r>
            <a:r>
              <a:rPr lang="en-US" dirty="0"/>
              <a:t>? For example, autoencoder is a natural choice for this purpose, and we may directly extract the latent space and conduct anomaly detection on the latent space.   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Will multiple modalities help the identification of anomalies</a:t>
            </a:r>
            <a:r>
              <a:rPr lang="en-US" dirty="0"/>
              <a:t>? We may compare multimodal setting to unimodal setting, and ensemble learning with multiple unimodalities, to understand which approach leads to better detection quality.   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Can we make anomaly detection part of the multimodal learning process and have an end-to-end learning method</a:t>
            </a:r>
            <a:r>
              <a:rPr lang="en-US" dirty="0"/>
              <a:t>? 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To foster reproducibility and further research on this new problem, </a:t>
            </a:r>
            <a:r>
              <a:rPr lang="en-US" b="1" dirty="0"/>
              <a:t>we open-source our entire multimodal system, benchmark environment, and testbed datasets.</a:t>
            </a:r>
          </a:p>
        </p:txBody>
      </p:sp>
    </p:spTree>
    <p:extLst>
      <p:ext uri="{BB962C8B-B14F-4D97-AF65-F5344CB8AC3E}">
        <p14:creationId xmlns:p14="http://schemas.microsoft.com/office/powerpoint/2010/main" val="77667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D4B65-DF2B-4F12-A1BC-60497E24C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D2477-4CC9-4398-82E4-68781971D55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First generate multiple representations falling in the unimodal </a:t>
            </a:r>
            <a:r>
              <a:rPr lang="en-US" altLang="zh-CN" dirty="0"/>
              <a:t>and</a:t>
            </a:r>
            <a:r>
              <a:rPr lang="en-US" dirty="0"/>
              <a:t> multimodal categories</a:t>
            </a:r>
          </a:p>
          <a:p>
            <a:pPr marL="1079500" lvl="1" indent="-342900"/>
            <a:r>
              <a:rPr lang="en-US" dirty="0"/>
              <a:t>Three unimodal representations</a:t>
            </a:r>
          </a:p>
          <a:p>
            <a:pPr marL="1079500" lvl="1" indent="-342900"/>
            <a:r>
              <a:rPr lang="en-US" dirty="0"/>
              <a:t>Four multimodal representations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Conduct anomaly detection with multiple popular algorithms on these representations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Evaluate the generated outlier scores by various key metrics:</a:t>
            </a:r>
          </a:p>
          <a:p>
            <a:pPr marL="1079500" lvl="1" indent="-342900">
              <a:buFont typeface="Arial" panose="020B0604020202020204" pitchFamily="34" charset="0"/>
              <a:buChar char="•"/>
            </a:pPr>
            <a:r>
              <a:rPr lang="en-US" dirty="0"/>
              <a:t>ROC AUC (ROC), Precision @ n (P@N), and Average Precision (AP)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C0B973-F318-4EBA-9B79-8CF871DFFC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3" t="4242" r="2703" b="6657"/>
          <a:stretch/>
        </p:blipFill>
        <p:spPr>
          <a:xfrm>
            <a:off x="1219200" y="2343150"/>
            <a:ext cx="3047998" cy="182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51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53A5934-B707-4FCD-88FF-77E5A5FB4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116" y="2150170"/>
            <a:ext cx="2646838" cy="24932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CD4B65-DF2B-4F12-A1BC-60497E24C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Unimodal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D2477-4CC9-4398-82E4-68781971D55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/>
            <a:r>
              <a:rPr lang="en-US" dirty="0"/>
              <a:t>We first analyze the unimodal representation with pretrained models. From left to right, we show the t-SNE visualization of </a:t>
            </a:r>
            <a:r>
              <a:rPr lang="en-US" b="1" dirty="0" err="1"/>
              <a:t>U</a:t>
            </a:r>
            <a:r>
              <a:rPr lang="en-US" altLang="zh-CN" b="1" dirty="0" err="1"/>
              <a:t>nimodal_Image</a:t>
            </a:r>
            <a:r>
              <a:rPr lang="en-US" b="1" dirty="0"/>
              <a:t> </a:t>
            </a:r>
            <a:r>
              <a:rPr lang="en-US" u="sng" dirty="0"/>
              <a:t>(ResNet-18, 512 dimensions)</a:t>
            </a:r>
            <a:r>
              <a:rPr lang="en-US" dirty="0"/>
              <a:t>, </a:t>
            </a:r>
            <a:r>
              <a:rPr lang="en-US" b="1" dirty="0"/>
              <a:t>Unimodal_word2vec </a:t>
            </a:r>
            <a:r>
              <a:rPr lang="en-US" u="sng" dirty="0"/>
              <a:t>(word2vec, google-news, 300 dimensions)</a:t>
            </a:r>
            <a:r>
              <a:rPr lang="en-US" dirty="0"/>
              <a:t>, and </a:t>
            </a:r>
            <a:r>
              <a:rPr lang="en-US" b="1" dirty="0" err="1"/>
              <a:t>Unimodal_Bert</a:t>
            </a:r>
            <a:r>
              <a:rPr lang="en-US" dirty="0"/>
              <a:t> </a:t>
            </a:r>
            <a:r>
              <a:rPr lang="en-US" u="sng" dirty="0"/>
              <a:t>(sentence level, Bert, 768 dimensions)</a:t>
            </a:r>
            <a:r>
              <a:rPr lang="en-US" dirty="0"/>
              <a:t>.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C7A381-F6E6-40D8-89C7-8F20C7121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153822"/>
            <a:ext cx="2538412" cy="24753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B0CE8E-7048-4CB2-A3A1-55E4421279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1806" y="2142070"/>
            <a:ext cx="2708116" cy="25013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D8B4ADF-56DE-4B64-8CF8-10E6C0B9ECCC}"/>
              </a:ext>
            </a:extLst>
          </p:cNvPr>
          <p:cNvSpPr txBox="1"/>
          <p:nvPr/>
        </p:nvSpPr>
        <p:spPr>
          <a:xfrm>
            <a:off x="1317148" y="4529748"/>
            <a:ext cx="8185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Image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ECF1AC-3229-4E44-A821-908A65A4F76B}"/>
              </a:ext>
            </a:extLst>
          </p:cNvPr>
          <p:cNvSpPr txBox="1"/>
          <p:nvPr/>
        </p:nvSpPr>
        <p:spPr>
          <a:xfrm>
            <a:off x="3782963" y="4576298"/>
            <a:ext cx="105251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Word level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41DC6B-3882-46E0-83B8-39ABD52D6A9D}"/>
              </a:ext>
            </a:extLst>
          </p:cNvPr>
          <p:cNvSpPr txBox="1"/>
          <p:nvPr/>
        </p:nvSpPr>
        <p:spPr>
          <a:xfrm>
            <a:off x="6334555" y="4576298"/>
            <a:ext cx="128544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Sentence level</a:t>
            </a:r>
          </a:p>
        </p:txBody>
      </p:sp>
    </p:spTree>
    <p:extLst>
      <p:ext uri="{BB962C8B-B14F-4D97-AF65-F5344CB8AC3E}">
        <p14:creationId xmlns:p14="http://schemas.microsoft.com/office/powerpoint/2010/main" val="3439203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D4B65-DF2B-4F12-A1BC-60497E24C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Multimodal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D2477-4CC9-4398-82E4-68781971D55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7200" y="971550"/>
            <a:ext cx="7315200" cy="3581400"/>
          </a:xfrm>
        </p:spPr>
        <p:txBody>
          <a:bodyPr/>
          <a:lstStyle/>
          <a:p>
            <a:pPr marL="0" indent="0"/>
            <a:r>
              <a:rPr lang="en-US" b="1" dirty="0" err="1"/>
              <a:t>Multimodel_Score_Combination</a:t>
            </a:r>
            <a:r>
              <a:rPr lang="en-US" dirty="0"/>
              <a:t>:  Using unimodal representation for anomaly detection, and then average the outlier scores from image and text modality. </a:t>
            </a:r>
          </a:p>
          <a:p>
            <a:pPr marL="0" indent="0"/>
            <a:endParaRPr lang="en-US" sz="1100" dirty="0"/>
          </a:p>
          <a:p>
            <a:pPr marL="0" indent="0"/>
            <a:r>
              <a:rPr lang="en-US" b="1" dirty="0" err="1"/>
              <a:t>Multimodel_Input_Concat</a:t>
            </a:r>
            <a:r>
              <a:rPr lang="en-US" dirty="0"/>
              <a:t>: directly concatenate the raw image and text representation. This baseline does not learn any joint relationship between image and text.</a:t>
            </a:r>
          </a:p>
          <a:p>
            <a:pPr marL="0" indent="0"/>
            <a:endParaRPr lang="en-US" sz="1100" dirty="0"/>
          </a:p>
          <a:p>
            <a:pPr marL="0" indent="0"/>
            <a:r>
              <a:rPr lang="en-US" b="1" dirty="0" err="1"/>
              <a:t>Multimodal_Embedding_Concat</a:t>
            </a:r>
            <a:r>
              <a:rPr lang="en-US" dirty="0"/>
              <a:t>: train two single-direction MLPs: </a:t>
            </a:r>
          </a:p>
          <a:p>
            <a:pPr marL="342900" indent="-342900">
              <a:buAutoNum type="arabicPeriod"/>
            </a:pPr>
            <a:r>
              <a:rPr lang="en-US" dirty="0"/>
              <a:t>the input is image representation and output is text representation. </a:t>
            </a:r>
          </a:p>
          <a:p>
            <a:pPr marL="342900" indent="-342900">
              <a:buAutoNum type="arabicPeriod"/>
            </a:pPr>
            <a:r>
              <a:rPr lang="en-US" dirty="0"/>
              <a:t>The input is text representation and output is image representation. </a:t>
            </a:r>
          </a:p>
          <a:p>
            <a:pPr marL="0" indent="0"/>
            <a:r>
              <a:rPr lang="en-US" u="sng" dirty="0"/>
              <a:t>We take the last hidden layer from two models and concatenate them together to have two-way relation between image and text.</a:t>
            </a:r>
          </a:p>
          <a:p>
            <a:pPr marL="0" indent="0"/>
            <a:endParaRPr lang="en-US" sz="1100" dirty="0"/>
          </a:p>
          <a:p>
            <a:pPr marL="0" indent="0"/>
            <a:r>
              <a:rPr lang="en-US" b="1" dirty="0" err="1"/>
              <a:t>Multimodel_Joint_Embedding</a:t>
            </a:r>
            <a:r>
              <a:rPr lang="en-US" dirty="0"/>
              <a:t>: </a:t>
            </a:r>
            <a:r>
              <a:rPr lang="en-US" altLang="zh-CN" dirty="0"/>
              <a:t>a VAE which </a:t>
            </a:r>
            <a:r>
              <a:rPr lang="en-US" dirty="0"/>
              <a:t>takes the concatenated raw image and text representation as input, and goal is to reconstruct the input. We use the latent representation as the embedding for downstream anomaly detection.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8327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D4B65-DF2B-4F12-A1BC-60497E24C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&amp;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D2477-4CC9-4398-82E4-68781971D55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7200" y="3409950"/>
            <a:ext cx="8229600" cy="16002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Simply combining the anomaly scores generated from unimodal representations </a:t>
            </a:r>
            <a:r>
              <a:rPr lang="en-US" altLang="zh-CN" dirty="0"/>
              <a:t>does NOT work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Multimodal representations outperform </a:t>
            </a:r>
            <a:r>
              <a:rPr lang="en-US" dirty="0"/>
              <a:t>regarding P@N and AP, showing the effectiveness of taking all modalities into 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Among four </a:t>
            </a:r>
            <a:r>
              <a:rPr lang="en-US" dirty="0" err="1"/>
              <a:t>multimodel</a:t>
            </a:r>
            <a:r>
              <a:rPr lang="en-US" dirty="0"/>
              <a:t> baselines, </a:t>
            </a:r>
            <a:r>
              <a:rPr lang="en-US" b="1" dirty="0"/>
              <a:t>multimodal joint embedding</a:t>
            </a:r>
            <a:r>
              <a:rPr lang="en-US" dirty="0"/>
              <a:t> that learns a joint representation by concatenate the input of image and word2vec </a:t>
            </a:r>
            <a:r>
              <a:rPr lang="en-US" b="1" dirty="0"/>
              <a:t>shows the best result</a:t>
            </a:r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53AACD-4E9B-40CE-9A10-9490B70FA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99" y="827694"/>
            <a:ext cx="8205457" cy="18964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9F8B00-DFD4-4499-9EBC-0A547D9C4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647950"/>
            <a:ext cx="8186776" cy="19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66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D4B65-DF2B-4F12-A1BC-60497E24C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&amp;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D2477-4CC9-4398-82E4-68781971D55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7200" y="971550"/>
            <a:ext cx="8229600" cy="16002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Simply combining the anomaly scores generated from unimodal representations </a:t>
            </a:r>
            <a:r>
              <a:rPr lang="en-US" altLang="zh-CN" dirty="0"/>
              <a:t>does NOT work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Multimodal representations outperform </a:t>
            </a:r>
            <a:r>
              <a:rPr lang="en-US" dirty="0"/>
              <a:t>regarding P@N and AP, showing the effectiveness of taking all modalities into 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Among four multimod</a:t>
            </a:r>
            <a:r>
              <a:rPr lang="en-US" altLang="zh-CN" dirty="0"/>
              <a:t>a</a:t>
            </a:r>
            <a:r>
              <a:rPr lang="en-US" dirty="0"/>
              <a:t>l baselines, </a:t>
            </a:r>
            <a:r>
              <a:rPr lang="en-US" b="1" dirty="0"/>
              <a:t>multimodal joint embedding</a:t>
            </a:r>
            <a:r>
              <a:rPr lang="en-US" dirty="0"/>
              <a:t> that learns a joint representation by concatenate the input of image and word2vec </a:t>
            </a:r>
            <a:r>
              <a:rPr lang="en-US" b="1" dirty="0"/>
              <a:t>shows the best result</a:t>
            </a:r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2252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D4B65-DF2B-4F12-A1BC-60497E24C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D2477-4CC9-4398-82E4-68781971D55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/>
            <a:r>
              <a:rPr lang="en-US" dirty="0"/>
              <a:t>We plan to further develop the project on top on the joint embedding model by considering the following perspectives: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Can we use the self-supervised learning for this task</a:t>
            </a:r>
            <a:r>
              <a:rPr lang="en-US" dirty="0"/>
              <a:t>? For instance, we have the information about alignment, so we could construct fake pairs that the input text and image are not aligned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point one is true, we could enhance the current VAE model by adding a discriminator to decide whether an input pair is aligned. This information may help to learn better representations.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Can we design a mechanism to combine the VAE’s reconstruction loss and the discriminator’s decision as anomaly score?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possible, can we combine all these points above to </a:t>
            </a:r>
            <a:r>
              <a:rPr lang="en-US" b="1" dirty="0"/>
              <a:t>build an end-to-end multimodal anomaly detection model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9541949"/>
      </p:ext>
    </p:extLst>
  </p:cSld>
  <p:clrMapOvr>
    <a:masterClrMapping/>
  </p:clrMapOvr>
</p:sld>
</file>

<file path=ppt/theme/theme1.xml><?xml version="1.0" encoding="utf-8"?>
<a:theme xmlns:a="http://schemas.openxmlformats.org/drawingml/2006/main" name="CMU PPT Theme">
  <a:themeElements>
    <a:clrScheme name="Custom 1">
      <a:dk1>
        <a:srgbClr val="000000"/>
      </a:dk1>
      <a:lt1>
        <a:srgbClr val="FFFFFF"/>
      </a:lt1>
      <a:dk2>
        <a:srgbClr val="75787B"/>
      </a:dk2>
      <a:lt2>
        <a:srgbClr val="C8C9C7"/>
      </a:lt2>
      <a:accent1>
        <a:srgbClr val="BB0000"/>
      </a:accent1>
      <a:accent2>
        <a:srgbClr val="75787B"/>
      </a:accent2>
      <a:accent3>
        <a:srgbClr val="00833C"/>
      </a:accent3>
      <a:accent4>
        <a:srgbClr val="F2A900"/>
      </a:accent4>
      <a:accent5>
        <a:srgbClr val="002C71"/>
      </a:accent5>
      <a:accent6>
        <a:srgbClr val="C8C9C7"/>
      </a:accent6>
      <a:hlink>
        <a:srgbClr val="BB0000"/>
      </a:hlink>
      <a:folHlink>
        <a:srgbClr val="82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45 Helvetica Light" pitchFamily="-110" charset="0"/>
            <a:ea typeface="Geneva" pitchFamily="-110" charset="-128"/>
            <a:cs typeface="Geneva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45 Helvetica Light" pitchFamily="-110" charset="0"/>
            <a:ea typeface="Geneva" pitchFamily="-110" charset="-128"/>
            <a:cs typeface="Geneva" pitchFamily="-110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2" id="{305A81DC-F056-FF44-9553-6A4D4150B4C1}" vid="{22C4A014-A9D7-334E-98D6-A9C7E73BCA4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cmu-powerpoint-digitaltartan</Template>
  <TotalTime>131</TotalTime>
  <Words>931</Words>
  <Application>Microsoft Office PowerPoint</Application>
  <PresentationFormat>On-screen Show (16:9)</PresentationFormat>
  <Paragraphs>90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.AppleSystemUIFont</vt:lpstr>
      <vt:lpstr>45 Helvetica Light</vt:lpstr>
      <vt:lpstr>Open Sans</vt:lpstr>
      <vt:lpstr>Open Sans Light</vt:lpstr>
      <vt:lpstr>Open Sans Regular</vt:lpstr>
      <vt:lpstr>Arial</vt:lpstr>
      <vt:lpstr>Times</vt:lpstr>
      <vt:lpstr>CMU PPT Theme</vt:lpstr>
      <vt:lpstr>PowerPoint Presentation</vt:lpstr>
      <vt:lpstr>Anomaly Detection &amp; Challenges</vt:lpstr>
      <vt:lpstr>Research Questions</vt:lpstr>
      <vt:lpstr>Experiment Setup</vt:lpstr>
      <vt:lpstr>Unimodal Representations</vt:lpstr>
      <vt:lpstr>Multimodal Representations</vt:lpstr>
      <vt:lpstr>Performance &amp; Discussion</vt:lpstr>
      <vt:lpstr>Performance &amp; Discussion</vt:lpstr>
      <vt:lpstr>Next Steps</vt:lpstr>
      <vt:lpstr>Feel Excited?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Yue Zhao</dc:creator>
  <cp:lastModifiedBy>Yue Zhao</cp:lastModifiedBy>
  <cp:revision>29</cp:revision>
  <cp:lastPrinted>2016-12-06T18:52:42Z</cp:lastPrinted>
  <dcterms:created xsi:type="dcterms:W3CDTF">2020-10-07T00:10:17Z</dcterms:created>
  <dcterms:modified xsi:type="dcterms:W3CDTF">2020-11-13T21:48:49Z</dcterms:modified>
</cp:coreProperties>
</file>

<file path=docProps/thumbnail.jpeg>
</file>